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-1-3.svg" ContentType="image/svg+xml"/>
  <Override PartName="/ppt/media/image-15-9.jpg" ContentType="image/jpg"/>
  <Override PartName="/ppt/media/image-5-5.jpg" ContentType="image/jp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embeddedFontLst>
    <p:embeddedFont>
      <p:font typeface="MiSans" charset="-122" pitchFamily="34"/>
      <p:regular r:id="rId4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openxmlformats.org/officeDocument/2006/relationships/font" Target="fonts/font1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2.png"/><Relationship Id="rId4" Type="http://schemas.openxmlformats.org/officeDocument/2006/relationships/image" Target="../media/image-10-2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12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3-3.png"/><Relationship Id="rId4" Type="http://schemas.openxmlformats.org/officeDocument/2006/relationships/image" Target="../media/image-13-3.png"/><Relationship Id="rId5" Type="http://schemas.openxmlformats.org/officeDocument/2006/relationships/image" Target="../media/image-2-3.png"/><Relationship Id="rId6" Type="http://schemas.openxmlformats.org/officeDocument/2006/relationships/image" Target="../media/image-12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5-4.png"/><Relationship Id="rId4" Type="http://schemas.openxmlformats.org/officeDocument/2006/relationships/image" Target="../media/image-15-4.png"/><Relationship Id="rId5" Type="http://schemas.openxmlformats.org/officeDocument/2006/relationships/image" Target="../media/image-15-4.png"/><Relationship Id="rId6" Type="http://schemas.openxmlformats.org/officeDocument/2006/relationships/image" Target="../media/image-15-4.png"/><Relationship Id="rId7" Type="http://schemas.openxmlformats.org/officeDocument/2006/relationships/image" Target="../media/image-15-7.png"/><Relationship Id="rId8" Type="http://schemas.openxmlformats.org/officeDocument/2006/relationships/image" Target="../media/image-15-7.png"/><Relationship Id="rId9" Type="http://schemas.openxmlformats.org/officeDocument/2006/relationships/image" Target="../media/image-15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5-5.jp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3-3.png"/><Relationship Id="rId7" Type="http://schemas.openxmlformats.org/officeDocument/2006/relationships/image" Target="../media/image-3-4.png"/><Relationship Id="rId8" Type="http://schemas.openxmlformats.org/officeDocument/2006/relationships/image" Target="../media/image-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9-2.png"/><Relationship Id="rId4" Type="http://schemas.openxmlformats.org/officeDocument/2006/relationships/image" Target="../media/image-9-2.png"/><Relationship Id="rId5" Type="http://schemas.openxmlformats.org/officeDocument/2006/relationships/image" Target="../media/image-20-5.png"/><Relationship Id="rId6" Type="http://schemas.openxmlformats.org/officeDocument/2006/relationships/image" Target="../media/image-9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-4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5-5.jp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3-3.png"/><Relationship Id="rId7" Type="http://schemas.openxmlformats.org/officeDocument/2006/relationships/image" Target="../media/image-3-4.png"/><Relationship Id="rId8" Type="http://schemas.openxmlformats.org/officeDocument/2006/relationships/image" Target="../media/image-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5-4.png"/><Relationship Id="rId4" Type="http://schemas.openxmlformats.org/officeDocument/2006/relationships/image" Target="../media/image-3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5-4.png"/><Relationship Id="rId4" Type="http://schemas.openxmlformats.org/officeDocument/2006/relationships/image" Target="../media/image-6-4.png"/><Relationship Id="rId5" Type="http://schemas.openxmlformats.org/officeDocument/2006/relationships/image" Target="../media/image-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2.png"/><Relationship Id="rId4" Type="http://schemas.openxmlformats.org/officeDocument/2006/relationships/image" Target="../media/image-10-2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2-3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3-3.png"/><Relationship Id="rId4" Type="http://schemas.openxmlformats.org/officeDocument/2006/relationships/image" Target="../media/image-13-3.png"/><Relationship Id="rId5" Type="http://schemas.openxmlformats.org/officeDocument/2006/relationships/image" Target="../media/image-2-3.png"/><Relationship Id="rId6" Type="http://schemas.openxmlformats.org/officeDocument/2006/relationships/image" Target="../media/image-12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image" Target="../media/image-12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5-4.png"/><Relationship Id="rId4" Type="http://schemas.openxmlformats.org/officeDocument/2006/relationships/image" Target="../media/image-15-4.png"/><Relationship Id="rId5" Type="http://schemas.openxmlformats.org/officeDocument/2006/relationships/image" Target="../media/image-15-4.png"/><Relationship Id="rId6" Type="http://schemas.openxmlformats.org/officeDocument/2006/relationships/image" Target="../media/image-15-4.png"/><Relationship Id="rId7" Type="http://schemas.openxmlformats.org/officeDocument/2006/relationships/image" Target="../media/image-15-7.png"/><Relationship Id="rId8" Type="http://schemas.openxmlformats.org/officeDocument/2006/relationships/image" Target="../media/image-15-7.png"/><Relationship Id="rId9" Type="http://schemas.openxmlformats.org/officeDocument/2006/relationships/image" Target="../media/image-15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-4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5-4.png"/><Relationship Id="rId4" Type="http://schemas.openxmlformats.org/officeDocument/2006/relationships/image" Target="../media/image-6-4.png"/><Relationship Id="rId5" Type="http://schemas.openxmlformats.org/officeDocument/2006/relationships/image" Target="../media/image-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5-4.png"/><Relationship Id="rId4" Type="http://schemas.openxmlformats.org/officeDocument/2006/relationships/image" Target="../media/image-3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rot="5400000">
            <a:off x="-180000" y="6138000"/>
            <a:ext cx="900000" cy="540000"/>
          </a:xfrm>
          <a:prstGeom prst="round2SameRect">
            <a:avLst>
              <a:gd name="adj1" fmla="val 27924"/>
              <a:gd name="adj2" fmla="val 0"/>
            </a:avLst>
          </a:prstGeom>
          <a:gradFill rotWithShape="1" flip="none">
            <a:gsLst>
              <a:gs pos="0">
                <a:srgbClr val="2C53FC"/>
              </a:gs>
              <a:gs pos="51000">
                <a:srgbClr val="2C53FC"/>
              </a:gs>
              <a:gs pos="97000">
                <a:srgbClr val="766BFD"/>
              </a:gs>
              <a:gs pos="100000">
                <a:srgbClr val="766BFD"/>
              </a:gs>
            </a:gsLst>
            <a:lin ang="16200000" scaled="1"/>
          </a:gradFill>
          <a:ln/>
        </p:spPr>
      </p:sp>
      <p:sp>
        <p:nvSpPr>
          <p:cNvPr id="5" name="Text 3"/>
          <p:cNvSpPr/>
          <p:nvPr/>
        </p:nvSpPr>
        <p:spPr>
          <a:xfrm rot="5400000">
            <a:off x="-180000" y="6138000"/>
            <a:ext cx="900000" cy="54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装饰图" descr="https://kimi-img.moonshot.cn/pub/slides/slides_tmpl/image/25-10-09-17:04:53-d3jnld8s8jdo4os5dja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67" y="6306662"/>
            <a:ext cx="202678" cy="2026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263900" y="6422513"/>
            <a:ext cx="5664200" cy="0"/>
          </a:xfrm>
          <a:prstGeom prst="line">
            <a:avLst/>
          </a:prstGeom>
          <a:noFill/>
          <a:ln w="19050">
            <a:solidFill>
              <a:srgbClr val="E3E1FF">
                <a:alpha val="70196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7760000">
            <a:off x="10877550" y="88265"/>
            <a:ext cx="1242695" cy="1242695"/>
          </a:xfrm>
          <a:prstGeom prst="ellipse">
            <a:avLst/>
          </a:prstGeom>
          <a:gradFill rotWithShape="1" flip="none">
            <a:gsLst>
              <a:gs pos="0">
                <a:srgbClr val="766BFD">
                  <a:alpha val="34000"/>
                </a:srgbClr>
              </a:gs>
              <a:gs pos="76000">
                <a:srgbClr val="766BFD">
                  <a:alpha val="3000"/>
                </a:srgbClr>
              </a:gs>
              <a:gs pos="100000">
                <a:srgbClr val="766BF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 rot="17760000">
            <a:off x="10877550" y="88265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830580"/>
            <a:ext cx="12191365" cy="5150485"/>
          </a:xfrm>
          <a:prstGeom prst="rect">
            <a:avLst/>
          </a:prstGeom>
        </p:spPr>
      </p:pic>
      <p:sp>
        <p:nvSpPr>
          <p:cNvPr id="11" name="主标题"/>
          <p:cNvSpPr/>
          <p:nvPr/>
        </p:nvSpPr>
        <p:spPr>
          <a:xfrm>
            <a:off x="802640" y="1040130"/>
            <a:ext cx="6099810" cy="2265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工业机器人传感器全景解读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58453" y="6156000"/>
            <a:ext cx="2880000" cy="504000"/>
          </a:xfrm>
          <a:custGeom>
            <a:avLst/>
            <a:gdLst/>
            <a:ahLst/>
            <a:cxnLst/>
            <a:rect l="l" t="t" r="r" b="b"/>
            <a:pathLst>
              <a:path w="2880000" h="504000">
                <a:moveTo>
                  <a:pt x="0" y="0"/>
                </a:moveTo>
                <a:lnTo>
                  <a:pt x="2880000" y="0"/>
                </a:lnTo>
                <a:lnTo>
                  <a:pt x="2880000" y="504000"/>
                </a:lnTo>
                <a:lnTo>
                  <a:pt x="0" y="50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13" name="日期"/>
          <p:cNvSpPr/>
          <p:nvPr/>
        </p:nvSpPr>
        <p:spPr>
          <a:xfrm>
            <a:off x="858453" y="6156000"/>
            <a:ext cx="2880000" cy="5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2841" y="390649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36BFE6"/>
              </a:gs>
              <a:gs pos="100000">
                <a:srgbClr val="36BFE6"/>
              </a:gs>
            </a:gsLst>
            <a:lin ang="0" scaled="1"/>
          </a:gradFill>
          <a:ln/>
        </p:spPr>
      </p:sp>
      <p:sp>
        <p:nvSpPr>
          <p:cNvPr id="15" name="汇报人"/>
          <p:cNvSpPr/>
          <p:nvPr/>
        </p:nvSpPr>
        <p:spPr>
          <a:xfrm>
            <a:off x="832841" y="3906498"/>
            <a:ext cx="2880000" cy="5453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  <p:pic>
        <p:nvPicPr>
          <p:cNvPr id="16" name="主图" descr="https://kimi-img.moonshot.cn/pub/slides/slides_tmpl/image/25-10-09-17:04:55-d3jnldos8jdo4os5dj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70550" y="932180"/>
            <a:ext cx="7790180" cy="438213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定义板块装饰图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原理板块装饰图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应用板块装饰图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标题背景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主标题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压力传感器工作机制</a:t>
            </a:r>
            <a:endParaRPr lang="en-US" sz="1600" dirty="0"/>
          </a:p>
        </p:txBody>
      </p:sp>
      <p:sp>
        <p:nvSpPr>
          <p:cNvPr id="9" name="定义小标题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压力传感器定义</a:t>
            </a:r>
            <a:endParaRPr lang="en-US" sz="1600" dirty="0"/>
          </a:p>
        </p:txBody>
      </p:sp>
      <p:sp>
        <p:nvSpPr>
          <p:cNvPr id="10" name="定义正文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压力传感器能够测量气体或液体的压力，并将其转换为电信号输出。它广泛应用于液压系统、气动系统和工业自动化控制等领域。</a:t>
            </a:r>
            <a:endParaRPr lang="en-US" sz="1600" dirty="0"/>
          </a:p>
        </p:txBody>
      </p:sp>
      <p:sp>
        <p:nvSpPr>
          <p:cNvPr id="11" name="原理小标题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应变片式压力传感器</a:t>
            </a:r>
            <a:endParaRPr lang="en-US" sz="1600" dirty="0"/>
          </a:p>
        </p:txBody>
      </p:sp>
      <p:sp>
        <p:nvSpPr>
          <p:cNvPr id="12" name="原理正文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以应变片式压力传感器为例，当受到压力作用时，传感器内部的应变片会发生微小变形，引起电阻值的变化，从而测得压力大小。</a:t>
            </a:r>
            <a:endParaRPr lang="en-US" sz="1600" dirty="0"/>
          </a:p>
        </p:txBody>
      </p:sp>
      <p:sp>
        <p:nvSpPr>
          <p:cNvPr id="13" name="应用小标题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4" name="应用正文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在航空航天中，压力传感器监控发动机燃油压力，确保飞行安全；在医疗设备中，用于血压监测，提供精确的生理参数。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主标题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压力传感器跨界案例</a:t>
            </a:r>
            <a:endParaRPr lang="en-US" sz="1600" dirty="0"/>
          </a:p>
        </p:txBody>
      </p:sp>
      <p:sp>
        <p:nvSpPr>
          <p:cNvPr id="5" name="案例小标题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飞机发动机燃油压力监控</a:t>
            </a:r>
            <a:endParaRPr lang="en-US" sz="1600" dirty="0"/>
          </a:p>
        </p:txBody>
      </p:sp>
      <p:sp>
        <p:nvSpPr>
          <p:cNvPr id="6" name="案例正文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在飞机发动机中，压力传感器实时监控燃油压力，确保发动机在高空中稳定运行。一旦压力异常，传感器会立即发出警报，保障飞行安全。</a:t>
            </a:r>
            <a:endParaRPr lang="en-US" sz="1600" dirty="0"/>
          </a:p>
        </p:txBody>
      </p:sp>
      <p:sp>
        <p:nvSpPr>
          <p:cNvPr id="7" name="案例小标题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电子血压计袖带压力监测</a:t>
            </a:r>
            <a:endParaRPr lang="en-US" sz="1600" dirty="0"/>
          </a:p>
        </p:txBody>
      </p:sp>
      <p:sp>
        <p:nvSpPr>
          <p:cNvPr id="8" name="案例正文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在医疗领域，电子血压计利用压力传感器监测袖带内的压力变化，通过精确测量提供可靠的血压数据，辅助医生进行诊断。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主标题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温湿度传感器结构与原理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rotWithShape="1" flip="none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左侧主图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章节图标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章节图标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章节图标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章节小标题1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温湿度传感器定义</a:t>
            </a:r>
            <a:endParaRPr lang="en-US" sz="1600" dirty="0"/>
          </a:p>
        </p:txBody>
      </p:sp>
      <p:sp>
        <p:nvSpPr>
          <p:cNvPr id="9" name="章节正文1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温湿度传感器能够同时测量环境的温度和湿度，是环境监控、农业自动化和智能家居等领域不可或缺的组件。</a:t>
            </a:r>
            <a:endParaRPr lang="en-US" sz="1600" dirty="0"/>
          </a:p>
        </p:txBody>
      </p:sp>
      <p:sp>
        <p:nvSpPr>
          <p:cNvPr id="10" name="章节小标题2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电阻式原理</a:t>
            </a:r>
            <a:endParaRPr lang="en-US" sz="1600" dirty="0"/>
          </a:p>
        </p:txBody>
      </p:sp>
      <p:sp>
        <p:nvSpPr>
          <p:cNvPr id="11" name="章节正文2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常见的电阻式温湿度传感器利用热敏电阻测量温度，湿敏电阻测量湿度。环境变化引起元件性质变化，进而转换为电信号输出。</a:t>
            </a:r>
            <a:endParaRPr lang="en-US" sz="1600" dirty="0"/>
          </a:p>
        </p:txBody>
      </p:sp>
      <p:sp>
        <p:nvSpPr>
          <p:cNvPr id="12" name="章节小标题3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3" name="章节正文3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在智能温室中，温湿度传感器实时监测并调节环境条件，优化植物生长环境；在空调系统中，依据室内温湿度自动调节工作模式，提高舒适度和能效。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上装饰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左下装饰图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左侧中间装饰图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页面主标题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温湿度传感器场景速览</a:t>
            </a:r>
            <a:endParaRPr lang="en-US" sz="1600" dirty="0"/>
          </a:p>
        </p:txBody>
      </p:sp>
      <p:pic>
        <p:nvPicPr>
          <p:cNvPr id="6" name="右上装饰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右侧主图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场景一标题"/>
          <p:cNvSpPr/>
          <p:nvPr/>
        </p:nvSpPr>
        <p:spPr>
          <a:xfrm>
            <a:off x="803275" y="167068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智能温室</a:t>
            </a:r>
            <a:endParaRPr lang="en-US" sz="1600" dirty="0"/>
          </a:p>
        </p:txBody>
      </p:sp>
      <p:sp>
        <p:nvSpPr>
          <p:cNvPr id="9" name="场景一描述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在智能温室中，温湿度传感器通过实时监测环境温湿度，自动控制通风、喷淋系统，为植物创造最佳生长条件。</a:t>
            </a:r>
            <a:endParaRPr lang="en-US" sz="1600" dirty="0"/>
          </a:p>
        </p:txBody>
      </p:sp>
      <p:sp>
        <p:nvSpPr>
          <p:cNvPr id="10" name="场景二标题"/>
          <p:cNvSpPr/>
          <p:nvPr/>
        </p:nvSpPr>
        <p:spPr>
          <a:xfrm>
            <a:off x="866775" y="3953510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家用空调</a:t>
            </a:r>
            <a:endParaRPr lang="en-US" sz="1600" dirty="0"/>
          </a:p>
        </p:txBody>
      </p:sp>
      <p:sp>
        <p:nvSpPr>
          <p:cNvPr id="11" name="场景二描述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家用空调依据室内温湿度自动调节制冷、除湿和送风模式，提高能效和舒适度，为用户提供智能化的使用体验。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视觉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内容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运动与位置测量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编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6" name="导航标识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侧板块配图" descr="https://kimi-img.moonshot.cn/pub/slides/slides_tmpl/image/25-10-09-17:05:03-d3jnlfos8jdo4os5dk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中间板块配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右侧板块配图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装饰插图1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装饰插图2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装饰插图3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顶部背景图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页面标题"/>
          <p:cNvSpPr/>
          <p:nvPr/>
        </p:nvSpPr>
        <p:spPr>
          <a:xfrm>
            <a:off x="0" y="2174240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位移传感器分类与原理</a:t>
            </a:r>
            <a:endParaRPr lang="en-US" sz="1600" dirty="0"/>
          </a:p>
        </p:txBody>
      </p:sp>
      <p:pic>
        <p:nvPicPr>
          <p:cNvPr id="10" name="辅助插图" descr="https://kimi-img.moonshot.cn/pub/slides/slides_tmpl/image/25-10-09-17:05:03-d3jnlfos8jdo4os5dkag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板块一标题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位移传感器定义</a:t>
            </a:r>
            <a:endParaRPr lang="en-US" sz="1600" dirty="0"/>
          </a:p>
        </p:txBody>
      </p:sp>
      <p:sp>
        <p:nvSpPr>
          <p:cNvPr id="13" name="板块一内容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位移传感器用于测量物体位置或位移的变化，是数控机床、桥梁健康监测等领域的重要工具。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板块二标题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6" name="板块二内容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常见的位移传感器包括电位器式、LVDT（线性可变差动变压器）和磁致伸缩式。每种类型都有其独特的应用场景和优势。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板块三标题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LVDT工作原理</a:t>
            </a:r>
            <a:endParaRPr lang="en-US" sz="1600" dirty="0"/>
          </a:p>
        </p:txBody>
      </p:sp>
      <p:sp>
        <p:nvSpPr>
          <p:cNvPr id="19" name="板块三内容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以LVDT为例，当铁芯在线圈内移动时，会引起线圈间互感系数的变化，产生差动电压输出，从而反映位移量。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顶部装饰图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顶部装饰图2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位移传感器精密场景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序号图标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序号图标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小标题1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数控机床</a:t>
            </a:r>
            <a:endParaRPr lang="en-US" sz="1600" dirty="0"/>
          </a:p>
        </p:txBody>
      </p:sp>
      <p:sp>
        <p:nvSpPr>
          <p:cNvPr id="10" name="正文内容1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在数控机床中，位移传感器监测刀具或工件的位置，确保加工精度。通过高精度测量，实现微米级加工，提高产品质量。</a:t>
            </a:r>
            <a:endParaRPr lang="en-US" sz="1600" dirty="0"/>
          </a:p>
        </p:txBody>
      </p:sp>
      <p:sp>
        <p:nvSpPr>
          <p:cNvPr id="11" name="小标题2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桥梁健康监测</a:t>
            </a:r>
            <a:endParaRPr lang="en-US" sz="1600" dirty="0"/>
          </a:p>
        </p:txBody>
      </p:sp>
      <p:sp>
        <p:nvSpPr>
          <p:cNvPr id="12" name="正文内容2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在桥梁健康监测系统中，位移传感器实时监控结构位移，预警潜在风险，保障桥梁的安全运行。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主标题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速度与加速度传感器原理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模块一配图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模块二配图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模块三配图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模块一小标题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速度传感器</a:t>
            </a:r>
            <a:endParaRPr lang="en-US" sz="1600" dirty="0"/>
          </a:p>
        </p:txBody>
      </p:sp>
      <p:sp>
        <p:nvSpPr>
          <p:cNvPr id="8" name="模块一正文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速度传感器通过测量物体在单位时间内位移的变化来确定其速度，常见的工作原理包括电磁感应、光电效应和霍尔效应。</a:t>
            </a:r>
            <a:endParaRPr lang="en-US" sz="1600" dirty="0"/>
          </a:p>
        </p:txBody>
      </p:sp>
      <p:sp>
        <p:nvSpPr>
          <p:cNvPr id="9" name="模块二小标题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</a:t>
            </a:r>
            <a:endParaRPr lang="en-US" sz="1600" dirty="0"/>
          </a:p>
        </p:txBody>
      </p:sp>
      <p:sp>
        <p:nvSpPr>
          <p:cNvPr id="10" name="模块二正文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加速度传感器测量的是物体加速度，即速度变化率。常见的加速度传感器基于MEMS技术，内部有一个固定电极和一个随着外力移动的弹性膜片。</a:t>
            </a:r>
            <a:endParaRPr lang="en-US" sz="1600" dirty="0"/>
          </a:p>
        </p:txBody>
      </p:sp>
      <p:sp>
        <p:nvSpPr>
          <p:cNvPr id="11" name="模块三小标题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电容式加速度传感器</a:t>
            </a:r>
            <a:endParaRPr lang="en-US" sz="1600" dirty="0"/>
          </a:p>
        </p:txBody>
      </p:sp>
      <p:sp>
        <p:nvSpPr>
          <p:cNvPr id="12" name="模块三正文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当加速度作用时，膜片移动导致电容变化，从而转化为电信号输出。这种传感器广泛应用于汽车ABS刹车系统和车辆稳定性控制。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侧主图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中间插图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页面标题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加速度传感器汽车安全应用</a:t>
            </a:r>
            <a:endParaRPr lang="en-US" sz="1600" dirty="0"/>
          </a:p>
        </p:txBody>
      </p:sp>
      <p:pic>
        <p:nvPicPr>
          <p:cNvPr id="5" name="右侧插图" descr="https://kimi-img.moonshot.cn/pub/slides/slides_tmpl/image/25-10-09-17:05:00-d3jnlf0s8jdo4os5dj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辅助插图" descr="https://kimi-img.moonshot.cn/pub/slides/slides_tmpl/image/25-10-09-17:04:59-d3jnleos8jdo4os5djp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章节标识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章节标识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导航指示器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子标题1"/>
          <p:cNvSpPr/>
          <p:nvPr/>
        </p:nvSpPr>
        <p:spPr>
          <a:xfrm>
            <a:off x="1712595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ABS刹车系统</a:t>
            </a:r>
            <a:endParaRPr lang="en-US" sz="1600" dirty="0"/>
          </a:p>
        </p:txBody>
      </p:sp>
      <p:sp>
        <p:nvSpPr>
          <p:cNvPr id="11" name="内容描述1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在汽车ABS刹车系统中，加速度传感器实时监测车辆的加速度变化，及时调整制动力，防止车轮抱死，提高行车安全。</a:t>
            </a:r>
            <a:endParaRPr lang="en-US" sz="1600" dirty="0"/>
          </a:p>
        </p:txBody>
      </p:sp>
      <p:sp>
        <p:nvSpPr>
          <p:cNvPr id="12" name="子标题2"/>
          <p:cNvSpPr/>
          <p:nvPr/>
        </p:nvSpPr>
        <p:spPr>
          <a:xfrm>
            <a:off x="7623810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车辆稳定性控制</a:t>
            </a:r>
            <a:endParaRPr lang="en-US" sz="1600" dirty="0"/>
          </a:p>
        </p:txBody>
      </p:sp>
      <p:sp>
        <p:nvSpPr>
          <p:cNvPr id="13" name="内容描述2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加速度传感器还用于车辆稳定性控制，通过监测车辆的横向加速度，及时干预转向，防止车辆侧滑。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视觉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主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非接触检测与液位监测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编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6" name="导航标识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2325" y="1708785"/>
            <a:ext cx="3623310" cy="3623945"/>
          </a:xfrm>
          <a:prstGeom prst="ellipse">
            <a:avLst/>
          </a:prstGeom>
          <a:solidFill>
            <a:srgbClr val="2F5BEE"/>
          </a:solidFill>
          <a:ln/>
        </p:spPr>
      </p:sp>
      <p:sp>
        <p:nvSpPr>
          <p:cNvPr id="3" name="Text 1"/>
          <p:cNvSpPr/>
          <p:nvPr/>
        </p:nvSpPr>
        <p:spPr>
          <a:xfrm>
            <a:off x="822325" y="1708785"/>
            <a:ext cx="3623310" cy="3623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装饰图标" descr="https://kimi-img.moonshot.cn/pub/slides/slides_tmpl/image/25-10-09-17:04:54-d3jnldgs8jdo4os5dj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239010"/>
            <a:ext cx="2011680" cy="3346450"/>
          </a:xfrm>
          <a:prstGeom prst="rect">
            <a:avLst/>
          </a:prstGeom>
        </p:spPr>
      </p:pic>
      <p:sp>
        <p:nvSpPr>
          <p:cNvPr id="5" name="目录大标题左部"/>
          <p:cNvSpPr/>
          <p:nvPr/>
        </p:nvSpPr>
        <p:spPr>
          <a:xfrm>
            <a:off x="1470025" y="2356485"/>
            <a:ext cx="1125220" cy="1485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</a:t>
            </a:r>
            <a:endParaRPr lang="en-US" sz="1600" dirty="0"/>
          </a:p>
        </p:txBody>
      </p:sp>
      <p:sp>
        <p:nvSpPr>
          <p:cNvPr id="6" name="目录大标题右部"/>
          <p:cNvSpPr/>
          <p:nvPr/>
        </p:nvSpPr>
        <p:spPr>
          <a:xfrm>
            <a:off x="2576195" y="3487420"/>
            <a:ext cx="1377950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</a:t>
            </a:r>
            <a:endParaRPr lang="en-US" sz="1600" dirty="0"/>
          </a:p>
        </p:txBody>
      </p:sp>
      <p:sp>
        <p:nvSpPr>
          <p:cNvPr id="7" name="目录英文标题"/>
          <p:cNvSpPr/>
          <p:nvPr/>
        </p:nvSpPr>
        <p:spPr>
          <a:xfrm>
            <a:off x="1267460" y="4068445"/>
            <a:ext cx="1433195" cy="24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67935" y="108839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67935" y="108839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90795" y="195453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067935" y="215392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067935" y="215392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90795" y="302006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067935" y="321945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67935" y="321945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90795" y="408559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067935" y="428498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67935" y="428498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90795" y="515112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20" name="Shape 17"/>
          <p:cNvSpPr/>
          <p:nvPr/>
        </p:nvSpPr>
        <p:spPr>
          <a:xfrm>
            <a:off x="5067935" y="535051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067935" y="535051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90795" y="621665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pic>
        <p:nvPicPr>
          <p:cNvPr id="23" name="导航指示器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24" name="章节序号1"/>
          <p:cNvSpPr/>
          <p:nvPr/>
        </p:nvSpPr>
        <p:spPr>
          <a:xfrm>
            <a:off x="5121565" y="120567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章节标题1"/>
          <p:cNvSpPr/>
          <p:nvPr/>
        </p:nvSpPr>
        <p:spPr>
          <a:xfrm>
            <a:off x="5984240" y="124015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课程导入与传感器总览</a:t>
            </a:r>
            <a:endParaRPr lang="en-US" sz="1600" dirty="0"/>
          </a:p>
        </p:txBody>
      </p:sp>
      <p:sp>
        <p:nvSpPr>
          <p:cNvPr id="26" name="章节序号2"/>
          <p:cNvSpPr/>
          <p:nvPr/>
        </p:nvSpPr>
        <p:spPr>
          <a:xfrm>
            <a:off x="5121565" y="227120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章节标题2"/>
          <p:cNvSpPr/>
          <p:nvPr/>
        </p:nvSpPr>
        <p:spPr>
          <a:xfrm>
            <a:off x="5984240" y="230568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环境感知三剑客</a:t>
            </a:r>
            <a:endParaRPr lang="en-US" sz="1600" dirty="0"/>
          </a:p>
        </p:txBody>
      </p:sp>
      <p:sp>
        <p:nvSpPr>
          <p:cNvPr id="28" name="章节序号3"/>
          <p:cNvSpPr/>
          <p:nvPr/>
        </p:nvSpPr>
        <p:spPr>
          <a:xfrm>
            <a:off x="5121565" y="333673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章节标题3"/>
          <p:cNvSpPr/>
          <p:nvPr/>
        </p:nvSpPr>
        <p:spPr>
          <a:xfrm>
            <a:off x="5984240" y="337121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运动与位置测量</a:t>
            </a:r>
            <a:endParaRPr lang="en-US" sz="1600" dirty="0"/>
          </a:p>
        </p:txBody>
      </p:sp>
      <p:sp>
        <p:nvSpPr>
          <p:cNvPr id="30" name="章节序号4"/>
          <p:cNvSpPr/>
          <p:nvPr/>
        </p:nvSpPr>
        <p:spPr>
          <a:xfrm>
            <a:off x="5121565" y="440226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章节标题4"/>
          <p:cNvSpPr/>
          <p:nvPr/>
        </p:nvSpPr>
        <p:spPr>
          <a:xfrm>
            <a:off x="5984240" y="443674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非接触检测与液位监测</a:t>
            </a:r>
            <a:endParaRPr lang="en-US" sz="1600" dirty="0"/>
          </a:p>
        </p:txBody>
      </p:sp>
      <p:sp>
        <p:nvSpPr>
          <p:cNvPr id="32" name="章节序号5"/>
          <p:cNvSpPr/>
          <p:nvPr/>
        </p:nvSpPr>
        <p:spPr>
          <a:xfrm>
            <a:off x="5121565" y="546779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章节标题5"/>
          <p:cNvSpPr/>
          <p:nvPr/>
        </p:nvSpPr>
        <p:spPr>
          <a:xfrm>
            <a:off x="5984240" y="550227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特殊检测与前沿技术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顶部背景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70" y="704215"/>
            <a:ext cx="6887210" cy="883920"/>
          </a:xfrm>
          <a:prstGeom prst="rect">
            <a:avLst/>
          </a:prstGeom>
        </p:spPr>
      </p:pic>
      <p:pic>
        <p:nvPicPr>
          <p:cNvPr id="3" name="模块一装饰图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55165"/>
            <a:ext cx="3375025" cy="4091940"/>
          </a:xfrm>
          <a:prstGeom prst="rect">
            <a:avLst/>
          </a:prstGeom>
        </p:spPr>
      </p:pic>
      <p:pic>
        <p:nvPicPr>
          <p:cNvPr id="4" name="模块二装饰图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10" y="1955165"/>
            <a:ext cx="3375025" cy="4091940"/>
          </a:xfrm>
          <a:prstGeom prst="rect">
            <a:avLst/>
          </a:prstGeom>
        </p:spPr>
      </p:pic>
      <p:pic>
        <p:nvPicPr>
          <p:cNvPr id="5" name="模块三装饰图" descr="https://kimi-img.moonshot.cn/pub/slides/slides_tmpl/image/25-10-09-17:05:01-d3jnlf8s8jdo4os5dk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01140"/>
            <a:ext cx="1291590" cy="1291590"/>
          </a:xfrm>
          <a:prstGeom prst="rect">
            <a:avLst/>
          </a:prstGeom>
        </p:spPr>
      </p:pic>
      <p:pic>
        <p:nvPicPr>
          <p:cNvPr id="6" name="左侧背景装饰图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955165"/>
            <a:ext cx="3375025" cy="4091940"/>
          </a:xfrm>
          <a:prstGeom prst="rect">
            <a:avLst/>
          </a:prstGeom>
        </p:spPr>
      </p:pic>
      <p:sp>
        <p:nvSpPr>
          <p:cNvPr id="7" name="主标题"/>
          <p:cNvSpPr/>
          <p:nvPr/>
        </p:nvSpPr>
        <p:spPr>
          <a:xfrm>
            <a:off x="856298" y="6705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接近传感器无接触优势</a:t>
            </a:r>
            <a:endParaRPr lang="en-US" sz="1600" dirty="0"/>
          </a:p>
        </p:txBody>
      </p:sp>
      <p:sp>
        <p:nvSpPr>
          <p:cNvPr id="8" name="模块一小标题"/>
          <p:cNvSpPr/>
          <p:nvPr/>
        </p:nvSpPr>
        <p:spPr>
          <a:xfrm>
            <a:off x="109791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接近传感器定义</a:t>
            </a:r>
            <a:endParaRPr lang="en-US" sz="1600" dirty="0"/>
          </a:p>
        </p:txBody>
      </p:sp>
      <p:sp>
        <p:nvSpPr>
          <p:cNvPr id="9" name="模块一正文"/>
          <p:cNvSpPr/>
          <p:nvPr/>
        </p:nvSpPr>
        <p:spPr>
          <a:xfrm>
            <a:off x="112014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接近传感器通过电磁场或超声波等方式检测目标物体的接近程度，无需物理接触即可工作，具有高可靠性和长寿命。</a:t>
            </a:r>
            <a:endParaRPr lang="en-US" sz="1600" dirty="0"/>
          </a:p>
        </p:txBody>
      </p:sp>
      <p:sp>
        <p:nvSpPr>
          <p:cNvPr id="10" name="模块二小标题"/>
          <p:cNvSpPr/>
          <p:nvPr/>
        </p:nvSpPr>
        <p:spPr>
          <a:xfrm>
            <a:off x="4733290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1" name="模块二正文"/>
          <p:cNvSpPr/>
          <p:nvPr/>
        </p:nvSpPr>
        <p:spPr>
          <a:xfrm>
            <a:off x="4755515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常见的接近传感器包括电感式、电容式、磁性式和超声波式。每种类型都有其独特的应用场景和优势。</a:t>
            </a:r>
            <a:endParaRPr lang="en-US" sz="1600" dirty="0"/>
          </a:p>
        </p:txBody>
      </p:sp>
      <p:sp>
        <p:nvSpPr>
          <p:cNvPr id="12" name="模块三小标题"/>
          <p:cNvSpPr/>
          <p:nvPr/>
        </p:nvSpPr>
        <p:spPr>
          <a:xfrm>
            <a:off x="837374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电感式接近传感器</a:t>
            </a:r>
            <a:endParaRPr lang="en-US" sz="1600" dirty="0"/>
          </a:p>
        </p:txBody>
      </p:sp>
      <p:sp>
        <p:nvSpPr>
          <p:cNvPr id="13" name="模块三正文"/>
          <p:cNvSpPr/>
          <p:nvPr/>
        </p:nvSpPr>
        <p:spPr>
          <a:xfrm>
            <a:off x="839597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以电感式接近传感器为例，当金属物体接近感应区域时，会改变周围磁场，导致线圈电感量变化，进而触发传感器输出信号。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标题背景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页面主体框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主标题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接近传感器工业与民生案例</a:t>
            </a:r>
            <a:endParaRPr lang="en-US" sz="1600" dirty="0"/>
          </a:p>
        </p:txBody>
      </p:sp>
      <p:pic>
        <p:nvPicPr>
          <p:cNvPr id="5" name="页面指示器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案例小标题1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汽车制造</a:t>
            </a:r>
            <a:endParaRPr lang="en-US" sz="1600" dirty="0"/>
          </a:p>
        </p:txBody>
      </p:sp>
      <p:sp>
        <p:nvSpPr>
          <p:cNvPr id="7" name="案例正文1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在汽车制造中，接近传感器用于监测零部件的位置，确保装配精度。通过高精度检测，提高生产效率和产品质量。</a:t>
            </a:r>
            <a:endParaRPr lang="en-US" sz="1600" dirty="0"/>
          </a:p>
        </p:txBody>
      </p:sp>
      <p:sp>
        <p:nvSpPr>
          <p:cNvPr id="8" name="案例小标题2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智能门锁</a:t>
            </a:r>
            <a:endParaRPr lang="en-US" sz="1600" dirty="0"/>
          </a:p>
        </p:txBody>
      </p:sp>
      <p:sp>
        <p:nvSpPr>
          <p:cNvPr id="9" name="案例正文2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在智能门锁系统中，接近传感器通过检测钥匙或手机等的接近，实现无接触解锁，提升用户体验。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主标题"/>
          <p:cNvSpPr/>
          <p:nvPr/>
        </p:nvSpPr>
        <p:spPr>
          <a:xfrm>
            <a:off x="1294765" y="467995"/>
            <a:ext cx="1047940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液位传感器类型与原理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4" name="Text 2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 flipV="1">
            <a:off x="10794626" y="150177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8" name="Text 6"/>
          <p:cNvSpPr/>
          <p:nvPr/>
        </p:nvSpPr>
        <p:spPr>
          <a:xfrm>
            <a:off x="10794626" y="150177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0" name="Text 8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 flipV="1">
            <a:off x="10794626" y="3153410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0794626" y="3153410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 flipV="1">
            <a:off x="10794626" y="480504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20" name="Text 18"/>
          <p:cNvSpPr/>
          <p:nvPr/>
        </p:nvSpPr>
        <p:spPr>
          <a:xfrm>
            <a:off x="10794626" y="480504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小节标题1"/>
          <p:cNvSpPr/>
          <p:nvPr/>
        </p:nvSpPr>
        <p:spPr>
          <a:xfrm>
            <a:off x="1521593" y="159893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液位传感器定义</a:t>
            </a:r>
            <a:endParaRPr lang="en-US" sz="1600" dirty="0"/>
          </a:p>
        </p:txBody>
      </p:sp>
      <p:sp>
        <p:nvSpPr>
          <p:cNvPr id="22" name="小节正文1"/>
          <p:cNvSpPr/>
          <p:nvPr/>
        </p:nvSpPr>
        <p:spPr>
          <a:xfrm>
            <a:off x="1576786" y="187388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液位传感器用于检测容器中液体的高度，广泛应用于工业储罐、家用电器和水处理系统等领域。</a:t>
            </a:r>
            <a:endParaRPr lang="en-US" sz="1600" dirty="0"/>
          </a:p>
        </p:txBody>
      </p:sp>
      <p:sp>
        <p:nvSpPr>
          <p:cNvPr id="23" name="小节标题2"/>
          <p:cNvSpPr/>
          <p:nvPr/>
        </p:nvSpPr>
        <p:spPr>
          <a:xfrm>
            <a:off x="1521593" y="3250565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24" name="小节正文2"/>
          <p:cNvSpPr/>
          <p:nvPr/>
        </p:nvSpPr>
        <p:spPr>
          <a:xfrm>
            <a:off x="1576786" y="352234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常见的液位传感器包括浮球式、超声波式、电容式和雷达式。每种类型都有其独特的测量原理和应用场景。</a:t>
            </a:r>
            <a:endParaRPr lang="en-US" sz="1600" dirty="0"/>
          </a:p>
        </p:txBody>
      </p:sp>
      <p:sp>
        <p:nvSpPr>
          <p:cNvPr id="25" name="小节标题3"/>
          <p:cNvSpPr/>
          <p:nvPr/>
        </p:nvSpPr>
        <p:spPr>
          <a:xfrm>
            <a:off x="1521593" y="490220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超声波式液位传感器</a:t>
            </a:r>
            <a:endParaRPr lang="en-US" sz="1600" dirty="0"/>
          </a:p>
        </p:txBody>
      </p:sp>
      <p:sp>
        <p:nvSpPr>
          <p:cNvPr id="26" name="小节正文3"/>
          <p:cNvSpPr/>
          <p:nvPr/>
        </p:nvSpPr>
        <p:spPr>
          <a:xfrm>
            <a:off x="1576786" y="5183505"/>
            <a:ext cx="9326206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超声波式液位传感器通过发送和接收超声波脉冲，根据回波时间计算液位高度。这种传感器具有非接触、高精度的特点。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侧主图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中间辅助图1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主标题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液位传感器多场景速览</a:t>
            </a:r>
            <a:endParaRPr lang="en-US" sz="1600" dirty="0"/>
          </a:p>
        </p:txBody>
      </p:sp>
      <p:pic>
        <p:nvPicPr>
          <p:cNvPr id="5" name="右侧辅助图1" descr="https://kimi-img.moonshot.cn/pub/slides/slides_tmpl/image/25-10-09-17:05:00-d3jnlf0s8jdo4os5dj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中间辅助图2" descr="https://kimi-img.moonshot.cn/pub/slides/slides_tmpl/image/25-10-09-17:04:59-d3jnleos8jdo4os5djp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场景1图标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场景2图标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页码指示器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场景1小标题"/>
          <p:cNvSpPr/>
          <p:nvPr/>
        </p:nvSpPr>
        <p:spPr>
          <a:xfrm>
            <a:off x="1712595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工业储罐</a:t>
            </a:r>
            <a:endParaRPr lang="en-US" sz="1600" dirty="0"/>
          </a:p>
        </p:txBody>
      </p:sp>
      <p:sp>
        <p:nvSpPr>
          <p:cNvPr id="11" name="场景1描述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在工业储罐中，液位传感器实时监控液体高度，确保生产安全和效率。通过精确测量，避免液体溢出或干涸。</a:t>
            </a:r>
            <a:endParaRPr lang="en-US" sz="1600" dirty="0"/>
          </a:p>
        </p:txBody>
      </p:sp>
      <p:sp>
        <p:nvSpPr>
          <p:cNvPr id="12" name="场景2小标题"/>
          <p:cNvSpPr/>
          <p:nvPr/>
        </p:nvSpPr>
        <p:spPr>
          <a:xfrm>
            <a:off x="7623810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家用洗衣机</a:t>
            </a:r>
            <a:endParaRPr lang="en-US" sz="1600" dirty="0"/>
          </a:p>
        </p:txBody>
      </p:sp>
      <p:sp>
        <p:nvSpPr>
          <p:cNvPr id="13" name="场景2描述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在家用洗衣机中，液位传感器自动控制水位，实现智能化洗衣。通过精确测量水位，节约用水并提高洗衣效果。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章节装饰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章节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特殊检测与前沿技术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编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6" name="主视觉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顶部装饰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光纤传感器光信号转换机制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底部装饰图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左侧小标题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光纤传感器定义</a:t>
            </a:r>
            <a:endParaRPr lang="en-US" sz="1600" dirty="0"/>
          </a:p>
        </p:txBody>
      </p:sp>
      <p:sp>
        <p:nvSpPr>
          <p:cNvPr id="11" name="左侧正文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光纤传感器利用光纤作为传感元件，将被测量（如光强、温度、压力）转换为光信号的变化，再通过光电探测器转换为电信号。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中间小标题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4" name="中间正文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常见的光纤传感器包括干涉型、折射率型和强度型。每种类型都有其独特的应用场景和优势。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右侧小标题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强度型光纤传感器</a:t>
            </a:r>
            <a:endParaRPr lang="en-US" sz="1600" dirty="0"/>
          </a:p>
        </p:txBody>
      </p:sp>
      <p:sp>
        <p:nvSpPr>
          <p:cNvPr id="17" name="右侧正文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强度型光纤传感器通过检测光纤中的光强变化来测量被测量。当外力作用于光纤时，光强会发生变化，从而实现测量。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案例配图1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主标题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t="100000" l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背景装饰图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光纤传感器土木安全案例</a:t>
            </a:r>
            <a:endParaRPr lang="en-US" sz="1600" dirty="0"/>
          </a:p>
        </p:txBody>
      </p:sp>
      <p:pic>
        <p:nvPicPr>
          <p:cNvPr id="7" name="案例标识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案例标识1" descr="https://kimi-img.moonshot.cn/pub/slides/slides_tmpl/image/25-10-09-17:05:00-d3jnlf0s8jdo4os5djr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案例小标题1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桥梁健康监测</a:t>
            </a:r>
            <a:endParaRPr lang="en-US" sz="1600" dirty="0"/>
          </a:p>
        </p:txBody>
      </p:sp>
      <p:sp>
        <p:nvSpPr>
          <p:cNvPr id="10" name="案例正文1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在桥梁健康监测中，光纤传感器用于实时监测结构应变和裂缝。通过分布式光纤传感技术，实现长距离、实时监测，保障桥梁安全。</a:t>
            </a:r>
            <a:endParaRPr lang="en-US" sz="1600" dirty="0"/>
          </a:p>
        </p:txBody>
      </p:sp>
      <p:sp>
        <p:nvSpPr>
          <p:cNvPr id="11" name="案例小标题2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油罐火灾预警</a:t>
            </a:r>
            <a:endParaRPr lang="en-US" sz="1600" dirty="0"/>
          </a:p>
        </p:txBody>
      </p:sp>
      <p:sp>
        <p:nvSpPr>
          <p:cNvPr id="12" name="案例正文2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在油罐区，光纤传感器用于火灾早期预警。通过监测温度变化，及时发现火灾隐患，保障油罐区的安全。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主标题"/>
          <p:cNvSpPr/>
          <p:nvPr/>
        </p:nvSpPr>
        <p:spPr>
          <a:xfrm>
            <a:off x="1294130" y="59817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颜色传感器三原色识别原理</a:t>
            </a:r>
            <a:endParaRPr lang="en-US" sz="1600" dirty="0"/>
          </a:p>
        </p:txBody>
      </p:sp>
      <p:pic>
        <p:nvPicPr>
          <p:cNvPr id="9" name="装饰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主图" descr="https://kimi-img.moonshot.cn/pub/slides/slides_tmpl/image/25-10-09-17:05:02-d3jnlfgs8jdo4os5dk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子标题1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颜色传感器定义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正文1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颜色传感器用于识别物体的颜色，广泛应用于印刷、包装、农业等领域。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子标题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三原色识别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正文2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颜色传感器通常基于比较反射光谱与标准颜色数据的方法。它们包含多个光敏元件，分别对红、绿、蓝光敏感，通过比较不同颜色通道的光强比值来确定颜色。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子标题3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正文3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在印刷和包装行业，颜色传感器确保色彩一致性；在农业中，用于果实成熟度的自动筛选；在自动化装配线，用于零件颜色分类和质量控制。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视觉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顶部装饰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左侧插图" descr="https://kimi-img.moonshot.cn/pub/slides/slides_tmpl/image/25-10-09-17:05:01-d3jnlf8s8jdo4os5dj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颜色传感器产线分拣案例</a:t>
            </a:r>
            <a:endParaRPr lang="en-US" sz="1600" dirty="0"/>
          </a:p>
        </p:txBody>
      </p:sp>
      <p:pic>
        <p:nvPicPr>
          <p:cNvPr id="6" name="辅助插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子标题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印刷包装</a:t>
            </a:r>
            <a:endParaRPr lang="en-US" sz="1600" dirty="0"/>
          </a:p>
        </p:txBody>
      </p:sp>
      <p:sp>
        <p:nvSpPr>
          <p:cNvPr id="8" name="正文内容1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在印刷包装行业，颜色传感器实时检测产品颜色，确保色彩一致性。通过高精度检测，提高产品质量和生产效率。</a:t>
            </a:r>
            <a:endParaRPr lang="en-US" sz="1600" dirty="0"/>
          </a:p>
        </p:txBody>
      </p:sp>
      <p:sp>
        <p:nvSpPr>
          <p:cNvPr id="9" name="子标题2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农业分拣</a:t>
            </a:r>
            <a:endParaRPr lang="en-US" sz="1600" dirty="0"/>
          </a:p>
        </p:txBody>
      </p:sp>
      <p:sp>
        <p:nvSpPr>
          <p:cNvPr id="10" name="正文内容2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在农业领域，颜色传感器用于果实成熟度的自动筛选。通过检测果实颜色，实现自动化分拣，提高生产效率。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模块配图1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模块配图2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模块配图3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主标题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模块小标题1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激光测距传感器脉冲计时原理</a:t>
            </a:r>
            <a:endParaRPr lang="en-US" sz="1600" dirty="0"/>
          </a:p>
        </p:txBody>
      </p:sp>
      <p:sp>
        <p:nvSpPr>
          <p:cNvPr id="9" name="模块正文1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激光测距传感器定义</a:t>
            </a:r>
            <a:endParaRPr lang="en-US" sz="1600" dirty="0"/>
          </a:p>
        </p:txBody>
      </p:sp>
      <p:sp>
        <p:nvSpPr>
          <p:cNvPr id="10" name="模块小标题2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激光测距传感器通过发射激光脉冲并测量其往返时间来计算距离。这种传感器具有高精度和长距离测量的特点。</a:t>
            </a:r>
            <a:endParaRPr lang="en-US" sz="1600" dirty="0"/>
          </a:p>
        </p:txBody>
      </p:sp>
      <p:sp>
        <p:nvSpPr>
          <p:cNvPr id="11" name="模块正文2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脉冲计时原理</a:t>
            </a:r>
            <a:endParaRPr lang="en-US" sz="1600" dirty="0"/>
          </a:p>
        </p:txBody>
      </p:sp>
      <p:sp>
        <p:nvSpPr>
          <p:cNvPr id="12" name="模块小标题3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激光测距传感器利用光速恒定的特性，通过测量激光脉冲的往返时间来计算距离。这种方法能够实现高精度的远距离测量。</a:t>
            </a:r>
            <a:endParaRPr lang="en-US" sz="1600" dirty="0"/>
          </a:p>
        </p:txBody>
      </p:sp>
      <p:sp>
        <p:nvSpPr>
          <p:cNvPr id="13" name="模块正文3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4" name="模块正文3（续）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在建筑和施工中，激光测距传感器用于精确测量距离和体积；在自动驾驶汽车中，作为障碍物检测的关键组件；在地形测绘和无人机导航中，实现精准定位和避障。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5960" y="1688801"/>
            <a:ext cx="10822940" cy="4394499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E4F4FD"/>
            </a:solidFill>
            <a:prstDash val="solid"/>
          </a:ln>
          <a:effectLst>
            <a:outerShdw sx="100000" sy="100000" kx="0" ky="0" algn="bl" rotWithShape="0" blurRad="254000" dist="190500" dir="2700000">
              <a:srgbClr val="7ac6f7">
                <a:alpha val="10196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695960" y="1688801"/>
            <a:ext cx="10822940" cy="43944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00480" y="5154295"/>
            <a:ext cx="9591040" cy="0"/>
          </a:xfrm>
          <a:prstGeom prst="line">
            <a:avLst/>
          </a:prstGeom>
          <a:noFill/>
          <a:ln w="19050">
            <a:solidFill>
              <a:srgbClr val="D6E6FB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299210" y="3590925"/>
            <a:ext cx="9591040" cy="0"/>
          </a:xfrm>
          <a:prstGeom prst="line">
            <a:avLst/>
          </a:prstGeom>
          <a:noFill/>
          <a:ln w="19050">
            <a:solidFill>
              <a:srgbClr val="D6E6FB"/>
            </a:solidFill>
            <a:prstDash val="solid"/>
            <a:headEnd type="none"/>
            <a:tailEnd type="none"/>
          </a:ln>
        </p:spPr>
      </p:sp>
      <p:pic>
        <p:nvPicPr>
          <p:cNvPr id="6" name="装饰图标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7" name="目录标题"/>
          <p:cNvSpPr/>
          <p:nvPr/>
        </p:nvSpPr>
        <p:spPr>
          <a:xfrm>
            <a:off x="833120" y="588010"/>
            <a:ext cx="2084070" cy="1040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21A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05834" y="71918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05834" y="719187"/>
            <a:ext cx="4628517" cy="6556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目录项序号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409825"/>
            <a:ext cx="1181100" cy="1181100"/>
          </a:xfrm>
          <a:prstGeom prst="rect">
            <a:avLst/>
          </a:prstGeom>
        </p:spPr>
      </p:pic>
      <p:pic>
        <p:nvPicPr>
          <p:cNvPr id="11" name="目录项序号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3955415"/>
            <a:ext cx="1181100" cy="1181100"/>
          </a:xfrm>
          <a:prstGeom prst="rect">
            <a:avLst/>
          </a:prstGeom>
        </p:spPr>
      </p:pic>
      <p:sp>
        <p:nvSpPr>
          <p:cNvPr id="12" name="目录项文本1"/>
          <p:cNvSpPr/>
          <p:nvPr/>
        </p:nvSpPr>
        <p:spPr>
          <a:xfrm>
            <a:off x="2717165" y="2637155"/>
            <a:ext cx="8172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1025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选型方法论</a:t>
            </a:r>
            <a:endParaRPr lang="en-US" sz="1600" dirty="0"/>
          </a:p>
        </p:txBody>
      </p:sp>
      <p:sp>
        <p:nvSpPr>
          <p:cNvPr id="13" name="目录项文本2"/>
          <p:cNvSpPr/>
          <p:nvPr/>
        </p:nvSpPr>
        <p:spPr>
          <a:xfrm>
            <a:off x="2717165" y="4203065"/>
            <a:ext cx="8172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1025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课程回顾与展望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标题背景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场景一背景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场景二背景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激光测距多行业精准场景</a:t>
            </a:r>
            <a:endParaRPr lang="en-US" sz="1600" dirty="0"/>
          </a:p>
        </p:txBody>
      </p:sp>
      <p:pic>
        <p:nvPicPr>
          <p:cNvPr id="6" name="主视觉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分页指示器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场景一小标题"/>
          <p:cNvSpPr/>
          <p:nvPr/>
        </p:nvSpPr>
        <p:spPr>
          <a:xfrm>
            <a:off x="803275" y="167068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建筑测量</a:t>
            </a:r>
            <a:endParaRPr lang="en-US" sz="1600" dirty="0"/>
          </a:p>
        </p:txBody>
      </p:sp>
      <p:sp>
        <p:nvSpPr>
          <p:cNvPr id="9" name="场景一正文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在建筑测量中，激光测距传感器用于快速测量建筑物的高度、宽度和体积，提高工作效率和测量精度。</a:t>
            </a:r>
            <a:endParaRPr lang="en-US" sz="1600" dirty="0"/>
          </a:p>
        </p:txBody>
      </p:sp>
      <p:sp>
        <p:nvSpPr>
          <p:cNvPr id="10" name="场景二小标题"/>
          <p:cNvSpPr/>
          <p:nvPr/>
        </p:nvSpPr>
        <p:spPr>
          <a:xfrm>
            <a:off x="866775" y="3953510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</a:t>
            </a:r>
            <a:endParaRPr lang="en-US" sz="1600" dirty="0"/>
          </a:p>
        </p:txBody>
      </p:sp>
      <p:sp>
        <p:nvSpPr>
          <p:cNvPr id="11" name="场景二正文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在自动驾驶汽车中，激光测距传感器作为关键组件，实时检测障碍物距离，为自动驾驶系统提供精准数据支持。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视觉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章节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选型方法论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序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6" name="分页标识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主标题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传感器选型第一步：明确应用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rotWithShape="1" flip="none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主图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步骤标识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步骤标识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步骤标识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步骤小标题1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明确应用需求</a:t>
            </a:r>
            <a:endParaRPr lang="en-US" sz="1600" dirty="0"/>
          </a:p>
        </p:txBody>
      </p:sp>
      <p:sp>
        <p:nvSpPr>
          <p:cNvPr id="9" name="步骤正文1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在选型传感器时，首先需要明确传感器将用于监测什么类型的物理量，例如温度、压力、湿度、光强等。这将决定传感器的基本类型。</a:t>
            </a:r>
            <a:endParaRPr lang="en-US" sz="1600" dirty="0"/>
          </a:p>
        </p:txBody>
      </p:sp>
      <p:sp>
        <p:nvSpPr>
          <p:cNvPr id="10" name="步骤小标题2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物理量决定类型</a:t>
            </a:r>
            <a:endParaRPr lang="en-US" sz="1600" dirty="0"/>
          </a:p>
        </p:txBody>
      </p:sp>
      <p:sp>
        <p:nvSpPr>
          <p:cNvPr id="11" name="步骤正文2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不同的物理量需要不同类型的传感器。例如，温度测量需要温度传感器，压力测量需要压力传感器。明确物理量是选型的第一步。</a:t>
            </a:r>
            <a:endParaRPr lang="en-US" sz="1600" dirty="0"/>
          </a:p>
        </p:txBody>
      </p:sp>
      <p:sp>
        <p:nvSpPr>
          <p:cNvPr id="12" name="步骤小标题3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需求导向思维</a:t>
            </a:r>
            <a:endParaRPr lang="en-US" sz="1600" dirty="0"/>
          </a:p>
        </p:txBody>
      </p:sp>
      <p:sp>
        <p:nvSpPr>
          <p:cNvPr id="13" name="步骤正文3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需求导向的选型思维能够帮助工程师避免盲目选型，确保所选传感器能够满足实际应用需求。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步骤图标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辅助图片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页面标题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技术规格与环境适配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步骤图标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辅助图片2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子标题1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技术规格</a:t>
            </a:r>
            <a:endParaRPr lang="en-US" sz="1600" dirty="0"/>
          </a:p>
        </p:txBody>
      </p:sp>
      <p:sp>
        <p:nvSpPr>
          <p:cNvPr id="10" name="正文内容1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查阅传感器的技术规格，了解其适应的温度范围、湿度范围、压力范围、抗干扰能力等。这些信息将帮助你判断传感器是否能在特定环境下正常工作。</a:t>
            </a:r>
            <a:endParaRPr lang="en-US" sz="1600" dirty="0"/>
          </a:p>
        </p:txBody>
      </p:sp>
      <p:sp>
        <p:nvSpPr>
          <p:cNvPr id="11" name="子标题2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环境适配</a:t>
            </a:r>
            <a:endParaRPr lang="en-US" sz="1600" dirty="0"/>
          </a:p>
        </p:txBody>
      </p:sp>
      <p:sp>
        <p:nvSpPr>
          <p:cNvPr id="12" name="正文内容2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传感器必须能够在目标环境中稳定工作。例如，在高温、高湿度或强电磁干扰的环境中，需要选择具有相应防护能力的传感器。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0365" y="1541780"/>
            <a:ext cx="2813685" cy="45148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0365" y="154178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主标题"/>
          <p:cNvSpPr/>
          <p:nvPr/>
        </p:nvSpPr>
        <p:spPr>
          <a:xfrm>
            <a:off x="380365" y="418465"/>
            <a:ext cx="807910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核心性能参数解读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78505" y="1950720"/>
            <a:ext cx="2813685" cy="451485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278505" y="195072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72200" y="1542415"/>
            <a:ext cx="2813685" cy="45148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6172200" y="1542415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068435" y="1950720"/>
            <a:ext cx="2813685" cy="451485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068435" y="195072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模块配图1" descr="https://kimi-img.moonshot.cn/pub/slides/slides_tmpl/image/25-10-09-17:05:03-d3jnlfos8jdo4os5dka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5" y="1541780"/>
            <a:ext cx="959485" cy="474980"/>
          </a:xfrm>
          <a:prstGeom prst="rect">
            <a:avLst/>
          </a:prstGeom>
        </p:spPr>
      </p:pic>
      <p:pic>
        <p:nvPicPr>
          <p:cNvPr id="12" name="模块配图2" descr="https://kimi-img.moonshot.cn/pub/slides/slides_tmpl/image/25-10-09-17:05:03-d3jnlfos8jdo4os5dkb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1950720"/>
            <a:ext cx="959485" cy="474980"/>
          </a:xfrm>
          <a:prstGeom prst="rect">
            <a:avLst/>
          </a:prstGeom>
        </p:spPr>
      </p:pic>
      <p:pic>
        <p:nvPicPr>
          <p:cNvPr id="13" name="模块配图3" descr="https://kimi-img.moonshot.cn/pub/slides/slides_tmpl/image/25-10-09-17:05:03-d3jnlfos8jdo4os5dk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1542415"/>
            <a:ext cx="959485" cy="474980"/>
          </a:xfrm>
          <a:prstGeom prst="rect">
            <a:avLst/>
          </a:prstGeom>
        </p:spPr>
      </p:pic>
      <p:pic>
        <p:nvPicPr>
          <p:cNvPr id="14" name="模块配图4" descr="https://kimi-img.moonshot.cn/pub/slides/slides_tmpl/image/25-10-09-17:05:03-d3jnlfos8jdo4os5dk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1950720"/>
            <a:ext cx="959485" cy="474980"/>
          </a:xfrm>
          <a:prstGeom prst="rect">
            <a:avLst/>
          </a:prstGeom>
        </p:spPr>
      </p:pic>
      <p:sp>
        <p:nvSpPr>
          <p:cNvPr id="15" name="小标题1"/>
          <p:cNvSpPr/>
          <p:nvPr/>
        </p:nvSpPr>
        <p:spPr>
          <a:xfrm>
            <a:off x="380365" y="2122805"/>
            <a:ext cx="28136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精确度</a:t>
            </a:r>
            <a:endParaRPr lang="en-US" sz="1600" dirty="0"/>
          </a:p>
        </p:txBody>
      </p:sp>
      <p:sp>
        <p:nvSpPr>
          <p:cNvPr id="16" name="正文内容1"/>
          <p:cNvSpPr/>
          <p:nvPr/>
        </p:nvSpPr>
        <p:spPr>
          <a:xfrm>
            <a:off x="544195" y="276796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精确度是指传感器输出值与真实值之间的误差。通常需要进行校准或测试来评估精度。高精度传感器能够提供更可靠的数据。</a:t>
            </a:r>
            <a:endParaRPr lang="en-US" sz="1600" dirty="0"/>
          </a:p>
        </p:txBody>
      </p:sp>
      <p:sp>
        <p:nvSpPr>
          <p:cNvPr id="17" name="小标题2"/>
          <p:cNvSpPr/>
          <p:nvPr/>
        </p:nvSpPr>
        <p:spPr>
          <a:xfrm>
            <a:off x="3278505" y="2531745"/>
            <a:ext cx="2813685" cy="2762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线性度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3442335" y="3176905"/>
            <a:ext cx="2486025" cy="3162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正文内容2"/>
          <p:cNvSpPr/>
          <p:nvPr/>
        </p:nvSpPr>
        <p:spPr>
          <a:xfrm>
            <a:off x="3442335" y="317690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线性度是指传感器的输出与测量量之间的比例关系。如果输出不是线性的，则可能需要线性校准。线性度好的传感器更容易进行数据处理。</a:t>
            </a:r>
            <a:endParaRPr lang="en-US" sz="1600" dirty="0"/>
          </a:p>
        </p:txBody>
      </p:sp>
      <p:sp>
        <p:nvSpPr>
          <p:cNvPr id="20" name="小标题3"/>
          <p:cNvSpPr/>
          <p:nvPr/>
        </p:nvSpPr>
        <p:spPr>
          <a:xfrm>
            <a:off x="6172200" y="2123440"/>
            <a:ext cx="28136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响应时间</a:t>
            </a:r>
            <a:endParaRPr lang="en-US" sz="1600" dirty="0"/>
          </a:p>
        </p:txBody>
      </p:sp>
      <p:sp>
        <p:nvSpPr>
          <p:cNvPr id="21" name="正文内容3"/>
          <p:cNvSpPr/>
          <p:nvPr/>
        </p:nvSpPr>
        <p:spPr>
          <a:xfrm>
            <a:off x="6336030" y="2768600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响应时间是指传感器从接收到输入信号到产生输出的时间。对于需要实时测量的应用，响应时间尤为重要。</a:t>
            </a:r>
            <a:endParaRPr lang="en-US" sz="1600" dirty="0"/>
          </a:p>
        </p:txBody>
      </p:sp>
      <p:sp>
        <p:nvSpPr>
          <p:cNvPr id="22" name="小标题4"/>
          <p:cNvSpPr/>
          <p:nvPr/>
        </p:nvSpPr>
        <p:spPr>
          <a:xfrm>
            <a:off x="9068435" y="2531745"/>
            <a:ext cx="2813685" cy="2762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稳定性和灵敏度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9232265" y="3176905"/>
            <a:ext cx="2486025" cy="3162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正文内容4"/>
          <p:cNvSpPr/>
          <p:nvPr/>
        </p:nvSpPr>
        <p:spPr>
          <a:xfrm>
            <a:off x="9232265" y="317690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稳定性和灵敏度是传感器的重要性能指标。稳定性好的传感器在长时间使用过程中性能稳定，抗老化能力强；灵敏度高的传感器对输入变化更敏感。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主标题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可靠性与经济综合评估</a:t>
            </a:r>
            <a:endParaRPr lang="en-US" sz="1600" dirty="0"/>
          </a:p>
        </p:txBody>
      </p:sp>
      <p:sp>
        <p:nvSpPr>
          <p:cNvPr id="5" name="子标题一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可靠性</a:t>
            </a:r>
            <a:endParaRPr lang="en-US" sz="1600" dirty="0"/>
          </a:p>
        </p:txBody>
      </p:sp>
      <p:sp>
        <p:nvSpPr>
          <p:cNvPr id="6" name="子标题一内容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除了考虑环境参数外，还需要关注传感器的稳定性和可靠性，包括在一定时间范围内正常工作且不发生故障的能力。</a:t>
            </a:r>
            <a:endParaRPr lang="en-US" sz="1600" dirty="0"/>
          </a:p>
        </p:txBody>
      </p:sp>
      <p:sp>
        <p:nvSpPr>
          <p:cNvPr id="7" name="子标题二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经济性</a:t>
            </a:r>
            <a:endParaRPr lang="en-US" sz="1600" dirty="0"/>
          </a:p>
        </p:txBody>
      </p:sp>
      <p:sp>
        <p:nvSpPr>
          <p:cNvPr id="8" name="子标题二内容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传感器的经济性包括其价格、安装成本、维护成本等。在满足应用需求的前提下，选择性价比高的传感器是明智的选择。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章节装饰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主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课程回顾与展望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序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6" name="主体插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视觉图" descr="https://kimi-img.moonshot.cn/pub/slides/slides_tmpl/image/25-10-09-17:05:03-d3jnlfos8jdo4os5dk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标题背景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左侧模块配图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中间模块配图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右侧模块配图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模块分隔装饰图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底部装饰图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主标题"/>
          <p:cNvSpPr/>
          <p:nvPr/>
        </p:nvSpPr>
        <p:spPr>
          <a:xfrm>
            <a:off x="0" y="2174240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十大传感器速记口诀</a:t>
            </a:r>
            <a:endParaRPr lang="en-US" sz="1600" dirty="0"/>
          </a:p>
        </p:txBody>
      </p:sp>
      <p:pic>
        <p:nvPicPr>
          <p:cNvPr id="10" name="辅助配图" descr="https://kimi-img.moonshot.cn/pub/slides/slides_tmpl/image/25-10-09-17:05:03-d3jnlfos8jdo4os5dkag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子标题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速记口诀</a:t>
            </a:r>
            <a:endParaRPr lang="en-US" sz="1600" dirty="0"/>
          </a:p>
        </p:txBody>
      </p:sp>
      <p:sp>
        <p:nvSpPr>
          <p:cNvPr id="13" name="正文内容1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光压温位速加近液光纤色激，这句口诀涵盖了十大传感器，帮助快速回忆每种传感器的核心功能。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子标题2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6" name="正文内容2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光—有无检测、压—压力转换、温湿—环境监测、位—位置测量、速加—运动检测、近—接近检测、液—液位测量、光纤—远程监测、色—颜色识别、激—距离测量。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子标题3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记忆方法</a:t>
            </a:r>
            <a:endParaRPr lang="en-US" sz="1600" dirty="0"/>
          </a:p>
        </p:txBody>
      </p:sp>
      <p:sp>
        <p:nvSpPr>
          <p:cNvPr id="19" name="正文内容3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通过押韵和简洁的关键词，将复杂的传感器功能转化为易于记忆的口诀，方便学生快速回顾和应用。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主标题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装饰图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副标题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选型四步法再强化</a:t>
            </a:r>
            <a:endParaRPr lang="en-US" sz="1600" dirty="0"/>
          </a:p>
        </p:txBody>
      </p:sp>
      <p:pic>
        <p:nvPicPr>
          <p:cNvPr id="5" name="装饰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子标题一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选型四步法</a:t>
            </a:r>
            <a:endParaRPr lang="en-US" sz="1600" dirty="0"/>
          </a:p>
        </p:txBody>
      </p:sp>
      <p:sp>
        <p:nvSpPr>
          <p:cNvPr id="7" name="正文内容一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问物理量→问环境→问性能→问成本，这四步选型法能够帮助工程师系统地选择合适的传感器，避免盲目选型。</a:t>
            </a:r>
            <a:endParaRPr lang="en-US" sz="1600" dirty="0"/>
          </a:p>
        </p:txBody>
      </p:sp>
      <p:sp>
        <p:nvSpPr>
          <p:cNvPr id="8" name="子标题二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实际应用</a:t>
            </a:r>
            <a:endParaRPr lang="en-US" sz="1600" dirty="0"/>
          </a:p>
        </p:txBody>
      </p:sp>
      <p:sp>
        <p:nvSpPr>
          <p:cNvPr id="9" name="正文内容二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在实际工作中，将这四步固化为肌肉记忆，能够快速筛选出符合需求的传感器，提高工作效率。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主标题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技术趋势与职业机会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模块一图标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模块二图标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模块三图标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模块一小标题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</a:t>
            </a:r>
            <a:endParaRPr lang="en-US" sz="1600" dirty="0"/>
          </a:p>
        </p:txBody>
      </p:sp>
      <p:sp>
        <p:nvSpPr>
          <p:cNvPr id="8" name="模块一正文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传感器技术正朝着微型化、智能化、网络化方向发展。未来传感器将更加小巧、智能，并能够实现网络化协同工作。</a:t>
            </a:r>
            <a:endParaRPr lang="en-US" sz="1600" dirty="0"/>
          </a:p>
        </p:txBody>
      </p:sp>
      <p:sp>
        <p:nvSpPr>
          <p:cNvPr id="9" name="模块二小标题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职业机会</a:t>
            </a:r>
            <a:endParaRPr lang="en-US" sz="1600" dirty="0"/>
          </a:p>
        </p:txBody>
      </p:sp>
      <p:sp>
        <p:nvSpPr>
          <p:cNvPr id="10" name="模块二正文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随着技术发展，传感器工程师将面临更多职业机会，如数据分析师、远程运维工程师等。</a:t>
            </a:r>
            <a:endParaRPr lang="en-US" sz="1600" dirty="0"/>
          </a:p>
        </p:txBody>
      </p:sp>
      <p:sp>
        <p:nvSpPr>
          <p:cNvPr id="11" name="模块三小标题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技能提升</a:t>
            </a:r>
            <a:endParaRPr lang="en-US" sz="1600" dirty="0"/>
          </a:p>
        </p:txBody>
      </p:sp>
      <p:sp>
        <p:nvSpPr>
          <p:cNvPr id="12" name="模块三正文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建议学生持续学习嵌入式、通信、数据可视化等技能，为未来职业发展打下坚实基础。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装饰图标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内容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课程导入与传感器总览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编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主视觉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顶部装饰图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底部装饰图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页面标题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课程结语与致谢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左侧数字装饰图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左侧数字装饰图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小结标题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</p:txBody>
      </p:sp>
      <p:sp>
        <p:nvSpPr>
          <p:cNvPr id="10" name="小结内容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感知世界，从传感器开始。本课程系统介绍了常用传感器及其应用，希望大家能够学以致用，未来在实践中不断探索和创新。</a:t>
            </a:r>
            <a:endParaRPr lang="en-US" sz="1600" dirty="0"/>
          </a:p>
        </p:txBody>
      </p:sp>
      <p:sp>
        <p:nvSpPr>
          <p:cNvPr id="11" name="致谢标题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12" name="致谢内容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感谢大家的专注聆听！下一项目将围绕工业机器人通信协议展开，期待与大家再次相聚。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感谢主标题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感谢副标题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汇报日期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1536" y="466468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766BFD"/>
              </a:gs>
              <a:gs pos="100000">
                <a:srgbClr val="766BFD"/>
              </a:gs>
            </a:gsLst>
            <a:lin ang="0" scaled="1"/>
          </a:gradFill>
          <a:ln/>
        </p:spPr>
      </p:sp>
      <p:sp>
        <p:nvSpPr>
          <p:cNvPr id="9" name="汇报人"/>
          <p:cNvSpPr/>
          <p:nvPr/>
        </p:nvSpPr>
        <p:spPr>
          <a:xfrm>
            <a:off x="551536" y="4664688"/>
            <a:ext cx="2880000" cy="545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标题背景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工业机器人为何离不开传感器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底部装饰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左模块标题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设备间互通难题</a:t>
            </a:r>
            <a:endParaRPr lang="en-US" sz="1600" dirty="0"/>
          </a:p>
        </p:txBody>
      </p:sp>
      <p:sp>
        <p:nvSpPr>
          <p:cNvPr id="11" name="左模块正文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在自动化生产线中，设备间高效对话是关键。传统机械连接方式已无法满足现代工业需求，传感器作为信息转换的桥梁，成为破解设备互通难题的核心元器件。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中模块标题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传感器定义</a:t>
            </a:r>
            <a:endParaRPr lang="en-US" sz="1600" dirty="0"/>
          </a:p>
        </p:txBody>
      </p:sp>
      <p:sp>
        <p:nvSpPr>
          <p:cNvPr id="14" name="中模块正文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传感器是一种能够感知物理量并将其转化为可用信号的元器件。它通过检测环境变化，将光、声、热、力等物理量转换为电信号，为自动化设备提供决策依据。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右模块标题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传感器的重要性</a:t>
            </a:r>
            <a:endParaRPr lang="en-US" sz="1600" dirty="0"/>
          </a:p>
        </p:txBody>
      </p:sp>
      <p:sp>
        <p:nvSpPr>
          <p:cNvPr id="17" name="右模块正文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传感器是工业机器人的‘眼睛’和‘耳朵’，能够实时感知周围环境，为机器人提供精准的数据支持，从而实现自动化生产中的精准操作和高效控制。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右侧主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左侧标题背景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左侧内容背景" descr="https://kimi-img.moonshot.cn/pub/slides/slides_tmpl/image/25-10-09-17:05:01-d3jnlf8s8jdo4os5dj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主标题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十大常用传感器一览</a:t>
            </a:r>
            <a:endParaRPr lang="en-US" sz="1600" dirty="0"/>
          </a:p>
        </p:txBody>
      </p:sp>
      <p:pic>
        <p:nvPicPr>
          <p:cNvPr id="6" name="左下角插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子标题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传感器分类</a:t>
            </a:r>
            <a:endParaRPr lang="en-US" sz="1600" dirty="0"/>
          </a:p>
        </p:txBody>
      </p:sp>
      <p:sp>
        <p:nvSpPr>
          <p:cNvPr id="8" name="正文内容1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本课程将详细介绍十大常用传感器，包括光电传感器、压力传感器、温湿度传感器、位移传感器、速度与加速度传感器、接近传感器、液位传感器、光纤传感器、颜色传感器和激光测距传感器。</a:t>
            </a:r>
            <a:endParaRPr lang="en-US" sz="1600" dirty="0"/>
          </a:p>
        </p:txBody>
      </p:sp>
      <p:sp>
        <p:nvSpPr>
          <p:cNvPr id="9" name="子标题2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传感器功能定位</a:t>
            </a:r>
            <a:endParaRPr lang="en-US" sz="1600" dirty="0"/>
          </a:p>
        </p:txBody>
      </p:sp>
      <p:sp>
        <p:nvSpPr>
          <p:cNvPr id="10" name="正文内容2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每种传感器都有其独特的功能定位，从检测物体存在、测量压力和温度，到监测位移、速度和颜色，它们在工业自动化中发挥着不可或缺的作用。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章节辅助图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主标题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环境感知三剑客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章节编号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6" name="主视觉图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主标题"/>
          <p:cNvSpPr/>
          <p:nvPr/>
        </p:nvSpPr>
        <p:spPr>
          <a:xfrm>
            <a:off x="1294130" y="59817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光电传感器原理与型式</a:t>
            </a:r>
            <a:endParaRPr lang="en-US" sz="1600" dirty="0"/>
          </a:p>
        </p:txBody>
      </p:sp>
      <p:pic>
        <p:nvPicPr>
          <p:cNvPr id="9" name="左下插图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右上主图" descr="https://kimi-img.moonshot.cn/pub/slides/slides_tmpl/image/25-10-09-17:05:02-d3jnlfgs8jdo4os5dk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定义模块标题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光电传感器定义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定义模块正文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光电传感器利用光的反射、折射和吸收等特性来检测物体的存在、颜色和距离。它通过发射光源并接收反射光来判断物体位置和性质。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类型模块标题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三种类型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类型模块正文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光电传感器主要分为对射型、反射型和漫反射型。对射型靠物体遮挡光线，反射型利用物体反射光，漫反射型则依靠物体散射光。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原理模块标题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工作原理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原理模块正文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当发射器发出的光线被物体遮挡或反射回接收器时，传感器输出信号发生变化。这种原理使得光电传感器能够快速检测物体的存在与否。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左侧模块背景图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主标题背景图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t="100000" l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主标题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光电传感器产线应用实例</a:t>
            </a:r>
            <a:endParaRPr lang="en-US" sz="1600" dirty="0"/>
          </a:p>
        </p:txBody>
      </p:sp>
      <p:pic>
        <p:nvPicPr>
          <p:cNvPr id="7" name="右侧模块数字标识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左侧模块数字标识" descr="https://kimi-img.moonshot.cn/pub/slides/slides_tmpl/image/25-10-09-17:05:00-d3jnlf0s8jdo4os5djr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左侧小标题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产品计数</a:t>
            </a:r>
            <a:endParaRPr lang="en-US" sz="1600" dirty="0"/>
          </a:p>
        </p:txBody>
      </p:sp>
      <p:sp>
        <p:nvSpPr>
          <p:cNvPr id="10" name="左侧正文内容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在自动化生产线上，光电传感器常用于产品计数。通过检测物体的通过，传感器将光电信号转换为电信号，传递给PLC系统，实现精准计数。</a:t>
            </a:r>
            <a:endParaRPr lang="en-US" sz="1600" dirty="0"/>
          </a:p>
        </p:txBody>
      </p:sp>
      <p:sp>
        <p:nvSpPr>
          <p:cNvPr id="11" name="右侧小标题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位置检测</a:t>
            </a:r>
            <a:endParaRPr lang="en-US" sz="1600" dirty="0"/>
          </a:p>
        </p:txBody>
      </p:sp>
      <p:sp>
        <p:nvSpPr>
          <p:cNvPr id="12" name="右侧正文内容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光电传感器还可用于位置检测。在物料分拣环节，传感器能够实时监测物体位置，确保机器人能够准确抓取和放置物料。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工业机器人传感器全景解读</dc:title>
  <dc:subject>工业机器人传感器全景解读</dc:subject>
  <dc:creator>Kimi</dc:creator>
  <cp:lastModifiedBy>Kimi</cp:lastModifiedBy>
  <cp:revision>1</cp:revision>
  <dcterms:created xsi:type="dcterms:W3CDTF">2025-11-05T01:31:02Z</dcterms:created>
  <dcterms:modified xsi:type="dcterms:W3CDTF">2025-11-05T01:31:02Z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{"Label":"工业机器人传感器全景解读","ContentProducer":"001191110108MACG2KBH8F10000","ProduceID":"d45aff2hra09q8tdat30","ReservedCode1":"","ContentPropagator":"001191110108MACG2KBH8F20000","PropagateID":"d45aff2hra09q8tdat30","ReservedCode2":""}</vt:lpwstr>
  </property>
</Properties>
</file>